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0" r:id="rId2"/>
    <p:sldId id="288" r:id="rId3"/>
    <p:sldId id="277" r:id="rId4"/>
    <p:sldId id="273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2F0EB"/>
    <a:srgbClr val="ED7D31"/>
    <a:srgbClr val="0B4A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45"/>
    <p:restoredTop sz="94672"/>
  </p:normalViewPr>
  <p:slideViewPr>
    <p:cSldViewPr snapToGrid="0">
      <p:cViewPr varScale="1">
        <p:scale>
          <a:sx n="88" d="100"/>
          <a:sy n="88" d="100"/>
        </p:scale>
        <p:origin x="208" y="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07ED3-B3CE-9F4D-97EB-9E33B5295982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8207FB-6DAA-F446-9964-4C7BBF9AB0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294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5B1F8-410A-7D26-4F69-219A719E0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E7D32691-85D0-1DED-68F6-7362601D1E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0C22326B-730C-FAD8-AF4E-97F1722BA3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4CCEC5E-BDF2-0E3D-98FC-23FEB89A45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C665A-DB24-4DA0-9B3B-114FF96D83E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269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B5F375-9B59-A3E3-0BBC-FD1AC71F5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A9E650DE-08C2-F960-834E-B0982F2BB8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261610AB-D92D-848A-5B91-F6E24958B8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041880-34F9-F1A4-A025-82CAF7922C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C665A-DB24-4DA0-9B3B-114FF96D83E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1225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1C665A-DB24-4DA0-9B3B-114FF96D83E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934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0A9F73-C54F-EF7E-2761-E05D5936C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465CFFD-E0F8-32F0-54D1-9DBBF9A4DA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C42A7D-1001-1AFA-E32D-013609CF7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FE593B-804F-B749-8BA4-EB4054B2D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33DAD60-6595-59B2-6305-92CC8B29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083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0A700-54AE-289C-B6D2-8D110AE67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A6B2AA-1F58-DD01-008A-487749448F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73B025-9B6C-FA9A-0B3C-84F6F8A8D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F7272AA-63B2-E2DD-CF04-787719456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D131A8-EB45-205E-F115-D98948302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348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4CB207-25B0-D4CA-70FF-F2038AB58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815FF5-17A0-EE64-0D11-44B9C6E68B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89C580-6742-AD26-8FB1-4D9F59FC5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535398-CFF8-A1E0-BA41-803507D7A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5F8804-D023-4FD1-E261-DDB0219C1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72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9FFA14-C3B1-EBC7-CF04-5F9CB4A43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1F0A58-E194-4B99-F932-0ABA39711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359DEF0-98FB-F644-A40C-81105B191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FE02E79-515B-8D4C-2358-3551C5842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10E74F6-679A-FAEE-991B-CD5D2CE06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F56BA0-9D7C-BFE0-DC9B-A6897418E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44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F3DA45-0C31-CEED-E9DA-22DECBB83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B5C56B-6203-0E35-8F08-924A55116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C21E790-D99F-0C45-84DC-1C1EC7DE7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2004E9A-24AD-1B17-55F2-2D33692FB9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2C153E3-AB40-2C1A-E279-C38E530901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9E3F5BA-2949-E769-9EB9-3E2032C60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1518C86-F2CC-29C6-2EC2-4F82DB41E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749071E-E6A7-C775-094E-B51396B85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12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E25A35-720A-DCC7-A89E-8567026FC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19B6795-C8F8-4B91-3CCD-7264B54E4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0F9E186-3F74-9579-B9D4-8D3C7A4AA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24F9593-AC17-E7F5-8B70-E1125C5EF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39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773FC59-C5D7-3498-8D99-E8489323F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8CDDA12-3D1C-D2AF-1909-7D36560E6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3F120F6-CAD4-6528-8870-ABBE01367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383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D9E76D-3ACE-4838-0B90-06FF04E6D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F158CF-D625-DD23-A335-88785501F2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5F1D36-87FE-F502-C7A5-77AF6393E3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4D721C-6BF8-9696-863A-6DA4A3BF34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49BE872-E9CF-82D1-62A3-C59D3E38B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1C32783-4F82-B4C1-007F-126F0E871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586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88CEAC-FE4D-AF79-E0F5-EA59E1BFA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2E7C2B8-49F5-B9AB-B74E-132AA82B82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0B0143A-8A1B-8BF2-725E-F16BCA51A2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41D364-9078-1870-AF6A-F815398A7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E5393A-1A79-A123-6164-6C32C9F96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037B40-2889-19F2-B2F1-54FC8A8B8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349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0DAC86-6B06-2601-BF96-ED943D341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F13616C-716D-CEBD-6657-1A26C92DE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5FEAAA-73FD-3A58-C590-2CD1972E1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98A312-93E7-E47F-8ADA-E33ED2D0F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78161B-A717-D225-7B57-B7103DE89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4972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12431FE-3A2E-E006-F336-68632F373C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7F34F24-4A19-E078-9AA7-AF68EF942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879A20-11CE-6465-B4E5-D0117916B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D1DB8D-2D90-0BB2-F1A3-98631A3EA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65D6B6-8DD5-815A-FF9F-17E3825C1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413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F2A9A4-BEC4-F7F2-3ADC-2C5F606B3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0EFDFD-EF6C-1093-B4EF-9B9A64312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EE07CD-CBD3-59CA-DCAF-0370FC8E68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77FFC-51E0-054D-83CF-4AE156BDE781}" type="datetimeFigureOut">
              <a:rPr lang="ru-RU" smtClean="0"/>
              <a:t>22.04.2026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8498B3-9045-8476-F0D5-1FDAB9326D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7A69A6-A896-D93D-C964-07C53B348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6C5B4-8388-1B40-AA96-218918DC08B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171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 bwMode="auto">
          <a:xfrm>
            <a:off x="564508" y="5027442"/>
            <a:ext cx="7151933" cy="1264782"/>
            <a:chOff x="752678" y="6703256"/>
            <a:chExt cx="9535910" cy="1686376"/>
          </a:xfrm>
        </p:grpSpPr>
        <p:sp>
          <p:nvSpPr>
            <p:cNvPr id="11" name="object 44"/>
            <p:cNvSpPr txBox="1"/>
            <p:nvPr/>
          </p:nvSpPr>
          <p:spPr bwMode="auto">
            <a:xfrm>
              <a:off x="2440277" y="6703256"/>
              <a:ext cx="7848311" cy="1686376"/>
            </a:xfrm>
            <a:prstGeom prst="rect">
              <a:avLst/>
            </a:prstGeom>
            <a:grpFill/>
          </p:spPr>
          <p:txBody>
            <a:bodyPr vert="horz" wrap="square" lIns="27000" tIns="64770" rIns="27000" bIns="27000" rtlCol="0">
              <a:spAutoFit/>
            </a:bodyPr>
            <a:lstStyle/>
            <a:p>
              <a:pPr marL="9525">
                <a:spcBef>
                  <a:spcPts val="510"/>
                </a:spcBef>
                <a:defRPr/>
              </a:pPr>
              <a:r>
                <a:rPr lang="ru-RU" b="1" dirty="0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  <a:t>Екатерина </a:t>
              </a:r>
              <a:r>
                <a:rPr lang="ru-RU" b="1" dirty="0" err="1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  <a:t>Кватернюк</a:t>
              </a:r>
              <a:br>
                <a:rPr lang="ru-RU" b="1" dirty="0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</a:br>
              <a:r>
                <a:rPr lang="ru-RU" b="1" dirty="0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  <a:t>Яндекс</a:t>
              </a:r>
            </a:p>
            <a:p>
              <a:pPr marL="9525">
                <a:spcBef>
                  <a:spcPts val="510"/>
                </a:spcBef>
                <a:defRPr/>
              </a:pPr>
              <a:r>
                <a:rPr lang="ru-RU" b="1" dirty="0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  <a:t>Руководитель отдела правового сопровождения слияний </a:t>
              </a:r>
              <a:br>
                <a:rPr lang="ru-RU" b="1" dirty="0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</a:br>
              <a:r>
                <a:rPr lang="ru-RU" b="1" dirty="0">
                  <a:solidFill>
                    <a:srgbClr val="0C4A65"/>
                  </a:solidFill>
                  <a:latin typeface="TT Travels Text DemiBold"/>
                  <a:ea typeface="+mj-ea"/>
                  <a:cs typeface="+mj-cs"/>
                </a:rPr>
                <a:t>и поглощений и корпоративного финансирования</a:t>
              </a:r>
            </a:p>
          </p:txBody>
        </p:sp>
        <p:sp>
          <p:nvSpPr>
            <p:cNvPr id="12" name="object 45"/>
            <p:cNvSpPr/>
            <p:nvPr/>
          </p:nvSpPr>
          <p:spPr bwMode="auto">
            <a:xfrm>
              <a:off x="752678" y="6863905"/>
              <a:ext cx="1389380" cy="1389380"/>
            </a:xfrm>
            <a:custGeom>
              <a:avLst/>
              <a:gdLst/>
              <a:ahLst/>
              <a:cxnLst/>
              <a:rect l="l" t="t" r="r" b="b"/>
              <a:pathLst>
                <a:path w="1389380" h="1389379" extrusionOk="0">
                  <a:moveTo>
                    <a:pt x="1389024" y="0"/>
                  </a:moveTo>
                  <a:lnTo>
                    <a:pt x="0" y="0"/>
                  </a:lnTo>
                  <a:lnTo>
                    <a:pt x="0" y="1389024"/>
                  </a:lnTo>
                  <a:lnTo>
                    <a:pt x="1389024" y="1389024"/>
                  </a:lnTo>
                  <a:lnTo>
                    <a:pt x="1389024" y="0"/>
                  </a:lnTo>
                  <a:close/>
                </a:path>
              </a:pathLst>
            </a:custGeom>
            <a:solidFill>
              <a:srgbClr val="F24541"/>
            </a:solidFill>
          </p:spPr>
          <p:txBody>
            <a:bodyPr wrap="square" lIns="27000" tIns="27000" rIns="27000" bIns="27000" rtlCol="0"/>
            <a:lstStyle/>
            <a:p>
              <a:pPr>
                <a:defRPr/>
              </a:pPr>
              <a:endParaRPr sz="1350"/>
            </a:p>
          </p:txBody>
        </p:sp>
      </p:grpSp>
      <p:grpSp>
        <p:nvGrpSpPr>
          <p:cNvPr id="13" name="Группа 12"/>
          <p:cNvGrpSpPr/>
          <p:nvPr/>
        </p:nvGrpSpPr>
        <p:grpSpPr bwMode="auto">
          <a:xfrm>
            <a:off x="532214" y="4579460"/>
            <a:ext cx="1074330" cy="333375"/>
            <a:chOff x="709618" y="6105947"/>
            <a:chExt cx="1432440" cy="444500"/>
          </a:xfrm>
        </p:grpSpPr>
        <p:sp>
          <p:nvSpPr>
            <p:cNvPr id="14" name="object 42"/>
            <p:cNvSpPr/>
            <p:nvPr/>
          </p:nvSpPr>
          <p:spPr bwMode="auto">
            <a:xfrm>
              <a:off x="722315" y="6105947"/>
              <a:ext cx="1356995" cy="444500"/>
            </a:xfrm>
            <a:custGeom>
              <a:avLst/>
              <a:gdLst/>
              <a:ahLst/>
              <a:cxnLst/>
              <a:rect l="l" t="t" r="r" b="b"/>
              <a:pathLst>
                <a:path w="1356995" h="444500" extrusionOk="0">
                  <a:moveTo>
                    <a:pt x="1255331" y="0"/>
                  </a:moveTo>
                  <a:lnTo>
                    <a:pt x="101600" y="0"/>
                  </a:lnTo>
                  <a:lnTo>
                    <a:pt x="62054" y="7984"/>
                  </a:lnTo>
                  <a:lnTo>
                    <a:pt x="29759" y="29759"/>
                  </a:lnTo>
                  <a:lnTo>
                    <a:pt x="7984" y="62054"/>
                  </a:lnTo>
                  <a:lnTo>
                    <a:pt x="0" y="101600"/>
                  </a:lnTo>
                  <a:lnTo>
                    <a:pt x="0" y="342900"/>
                  </a:lnTo>
                  <a:lnTo>
                    <a:pt x="7984" y="382445"/>
                  </a:lnTo>
                  <a:lnTo>
                    <a:pt x="29759" y="414740"/>
                  </a:lnTo>
                  <a:lnTo>
                    <a:pt x="62054" y="436515"/>
                  </a:lnTo>
                  <a:lnTo>
                    <a:pt x="101600" y="444500"/>
                  </a:lnTo>
                  <a:lnTo>
                    <a:pt x="1255331" y="444500"/>
                  </a:lnTo>
                  <a:lnTo>
                    <a:pt x="1294877" y="436515"/>
                  </a:lnTo>
                  <a:lnTo>
                    <a:pt x="1327172" y="414740"/>
                  </a:lnTo>
                  <a:lnTo>
                    <a:pt x="1348946" y="382445"/>
                  </a:lnTo>
                  <a:lnTo>
                    <a:pt x="1356931" y="342900"/>
                  </a:lnTo>
                  <a:lnTo>
                    <a:pt x="1356931" y="101600"/>
                  </a:lnTo>
                  <a:lnTo>
                    <a:pt x="1348946" y="62054"/>
                  </a:lnTo>
                  <a:lnTo>
                    <a:pt x="1327172" y="29759"/>
                  </a:lnTo>
                  <a:lnTo>
                    <a:pt x="1294877" y="7984"/>
                  </a:lnTo>
                  <a:lnTo>
                    <a:pt x="1255331" y="0"/>
                  </a:lnTo>
                  <a:close/>
                </a:path>
              </a:pathLst>
            </a:custGeom>
            <a:solidFill>
              <a:srgbClr val="0C4A65"/>
            </a:solidFill>
          </p:spPr>
          <p:txBody>
            <a:bodyPr wrap="square" lIns="27000" tIns="27000" rIns="27000" bIns="27000" rtlCol="0"/>
            <a:lstStyle/>
            <a:p>
              <a:pPr>
                <a:defRPr/>
              </a:pPr>
              <a:endParaRPr sz="1350"/>
            </a:p>
          </p:txBody>
        </p:sp>
        <p:sp>
          <p:nvSpPr>
            <p:cNvPr id="15" name="object 43"/>
            <p:cNvSpPr txBox="1"/>
            <p:nvPr/>
          </p:nvSpPr>
          <p:spPr bwMode="auto">
            <a:xfrm>
              <a:off x="709618" y="6157134"/>
              <a:ext cx="1432440" cy="326175"/>
            </a:xfrm>
            <a:prstGeom prst="rect">
              <a:avLst/>
            </a:prstGeom>
            <a:grpFill/>
          </p:spPr>
          <p:txBody>
            <a:bodyPr vert="horz" wrap="square" lIns="27000" tIns="9525" rIns="27000" bIns="27000" rtlCol="0">
              <a:spAutoFit/>
            </a:bodyPr>
            <a:lstStyle/>
            <a:p>
              <a:pPr marL="142399">
                <a:spcBef>
                  <a:spcPts val="3434"/>
                </a:spcBef>
                <a:defRPr/>
              </a:pPr>
              <a:r>
                <a:rPr sz="1350" spc="71" dirty="0">
                  <a:solidFill>
                    <a:srgbClr val="FFFFFF"/>
                  </a:solidFill>
                  <a:latin typeface="Golos Text"/>
                  <a:cs typeface="Golos Text"/>
                </a:rPr>
                <a:t>СПИКЕР</a:t>
              </a:r>
              <a:endParaRPr sz="1350" dirty="0">
                <a:latin typeface="Golos Text"/>
                <a:cs typeface="Golos Text"/>
              </a:endParaRPr>
            </a:p>
          </p:txBody>
        </p:sp>
      </p:grpSp>
      <p:pic>
        <p:nvPicPr>
          <p:cNvPr id="3" name="Рисунок 2" descr="Изображение выглядит как Человеческое лицо, человек, одежда, портрет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24CB58B2-C0C5-DA54-E3D1-4FBDCB9EFA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720" y="5142722"/>
            <a:ext cx="1047824" cy="1047242"/>
          </a:xfrm>
          <a:prstGeom prst="rect">
            <a:avLst/>
          </a:prstGeom>
        </p:spPr>
      </p:pic>
      <p:sp>
        <p:nvSpPr>
          <p:cNvPr id="2" name="Заголовок 9">
            <a:extLst>
              <a:ext uri="{FF2B5EF4-FFF2-40B4-BE49-F238E27FC236}">
                <a16:creationId xmlns:a16="http://schemas.microsoft.com/office/drawing/2014/main" id="{CFA0ED9E-8D0E-DF61-8FB6-3DF3355907B8}"/>
              </a:ext>
            </a:extLst>
          </p:cNvPr>
          <p:cNvSpPr txBox="1">
            <a:spLocks/>
          </p:cNvSpPr>
          <p:nvPr/>
        </p:nvSpPr>
        <p:spPr>
          <a:xfrm>
            <a:off x="1518928" y="1194045"/>
            <a:ext cx="9154144" cy="2746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0C4A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РЫНОК M&amp;A </a:t>
            </a:r>
            <a:r>
              <a:rPr lang="en-GB" sz="3600" dirty="0" err="1">
                <a:solidFill>
                  <a:srgbClr val="0C4A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en-GB" sz="3600" dirty="0">
                <a:solidFill>
                  <a:srgbClr val="0C4A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РОССИИ: ГЛАВНЫЕ ТРЕНДЫ, РИСКИ </a:t>
            </a:r>
            <a:r>
              <a:rPr lang="en-GB" sz="3600" dirty="0" err="1">
                <a:solidFill>
                  <a:srgbClr val="0C4A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GB" sz="3600" dirty="0">
                <a:solidFill>
                  <a:srgbClr val="0C4A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ВОЗМОЖНОСТИ</a:t>
            </a:r>
            <a:endParaRPr lang="ru-RU" sz="3600" dirty="0">
              <a:solidFill>
                <a:srgbClr val="0C4A6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600" b="1" dirty="0">
              <a:solidFill>
                <a:srgbClr val="0C4A65"/>
              </a:solidFill>
              <a:latin typeface="TT Travels Text Demi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618F8450-F516-8BF3-C26C-4FD08FF0D261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B1CE12F9-7BEF-C727-6FD5-DF9D0D7D80F6}"/>
              </a:ext>
            </a:extLst>
          </p:cNvPr>
          <p:cNvSpPr txBox="1"/>
          <p:nvPr/>
        </p:nvSpPr>
        <p:spPr bwMode="auto">
          <a:xfrm>
            <a:off x="522683" y="554012"/>
            <a:ext cx="8812187" cy="841654"/>
          </a:xfrm>
          <a:prstGeom prst="rect">
            <a:avLst/>
          </a:prstGeom>
          <a:ln>
            <a:noFill/>
          </a:ln>
        </p:spPr>
        <p:txBody>
          <a:bodyPr vert="horz" wrap="square" lIns="27000" tIns="9525" rIns="27000" bIns="27000" rtlCol="0">
            <a:spAutoFit/>
          </a:bodyPr>
          <a:lstStyle>
            <a:lvl1pPr>
              <a:defRPr sz="3000" b="1" i="0">
                <a:solidFill>
                  <a:srgbClr val="0C4A65"/>
                </a:solidFill>
                <a:latin typeface="TT Travels Text DemiBold"/>
                <a:ea typeface="+mj-ea"/>
                <a:cs typeface="TT Travels Text DemiBold"/>
              </a:defRPr>
            </a:lvl1pPr>
          </a:lstStyle>
          <a:p>
            <a:pPr marL="9525">
              <a:lnSpc>
                <a:spcPts val="3300"/>
              </a:lnSpc>
              <a:spcBef>
                <a:spcPts val="75"/>
              </a:spcBef>
              <a:defRPr/>
            </a:pPr>
            <a:r>
              <a:rPr lang="ru-RU" sz="2400" b="0" dirty="0">
                <a:latin typeface="Arial" panose="020B0604020202020204" pitchFamily="34" charset="0"/>
                <a:cs typeface="Arial" panose="020B0604020202020204" pitchFamily="34" charset="0"/>
              </a:rPr>
              <a:t>ГЛОБАЛЬНЫЕ ТРЕНДЫ: НАЧИНАЯ С 2021 НАБЛЮДАЕТСЯ БУМ СОЗДАНИЯ СП</a:t>
            </a:r>
          </a:p>
        </p:txBody>
      </p:sp>
      <p:pic>
        <p:nvPicPr>
          <p:cNvPr id="6" name="Рисунок 5" descr="Изображение выглядит как снимок экран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B3DE0D6C-E834-0EA1-4AE2-14088B91A6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775" y="1936449"/>
            <a:ext cx="8188191" cy="4534058"/>
          </a:xfrm>
          <a:prstGeom prst="rect">
            <a:avLst/>
          </a:prstGeom>
        </p:spPr>
      </p:pic>
      <p:sp>
        <p:nvSpPr>
          <p:cNvPr id="7" name="object 5">
            <a:extLst>
              <a:ext uri="{FF2B5EF4-FFF2-40B4-BE49-F238E27FC236}">
                <a16:creationId xmlns:a16="http://schemas.microsoft.com/office/drawing/2014/main" id="{FA03D826-1CD9-08CF-485E-9DC023040B22}"/>
              </a:ext>
            </a:extLst>
          </p:cNvPr>
          <p:cNvSpPr txBox="1"/>
          <p:nvPr/>
        </p:nvSpPr>
        <p:spPr bwMode="auto">
          <a:xfrm rot="16200000">
            <a:off x="2456850" y="4508902"/>
            <a:ext cx="2981096" cy="186987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marL="38100" marR="3810">
              <a:lnSpc>
                <a:spcPct val="104200"/>
              </a:lnSpc>
              <a:spcBef>
                <a:spcPts val="2250"/>
              </a:spcBef>
              <a:defRPr/>
            </a:pPr>
            <a:r>
              <a:rPr lang="en-US" sz="975" dirty="0">
                <a:solidFill>
                  <a:srgbClr val="0C4A65"/>
                </a:solidFill>
                <a:latin typeface="Golos Text"/>
                <a:cs typeface="Golos Text"/>
              </a:rPr>
              <a:t>Number of Material JVs and Partnerships Announced</a:t>
            </a:r>
            <a:endParaRPr sz="975" dirty="0">
              <a:latin typeface="Golos Text"/>
              <a:cs typeface="Golos Text"/>
            </a:endParaRPr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7CF5C597-B2C5-9A28-4F52-6883E2D25810}"/>
              </a:ext>
            </a:extLst>
          </p:cNvPr>
          <p:cNvSpPr txBox="1"/>
          <p:nvPr/>
        </p:nvSpPr>
        <p:spPr bwMode="auto">
          <a:xfrm>
            <a:off x="462041" y="2575460"/>
            <a:ext cx="2398473" cy="474246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marL="38100" marR="3810">
              <a:lnSpc>
                <a:spcPts val="1650"/>
              </a:lnSpc>
              <a:spcBef>
                <a:spcPts val="2250"/>
              </a:spcBef>
              <a:defRPr/>
            </a:pPr>
            <a:r>
              <a:rPr lang="en-US" sz="1650" b="1" dirty="0">
                <a:solidFill>
                  <a:srgbClr val="0C4A65"/>
                </a:solidFill>
              </a:rPr>
              <a:t>Material New Ventures Announced</a:t>
            </a:r>
            <a:endParaRPr lang="ru-RU" sz="1650" b="1" dirty="0">
              <a:solidFill>
                <a:srgbClr val="0C4A65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E25F4C3-3CCA-4E93-7982-9E8F85773BFA}"/>
              </a:ext>
            </a:extLst>
          </p:cNvPr>
          <p:cNvSpPr/>
          <p:nvPr/>
        </p:nvSpPr>
        <p:spPr>
          <a:xfrm>
            <a:off x="533400" y="3250316"/>
            <a:ext cx="457796" cy="203597"/>
          </a:xfrm>
          <a:prstGeom prst="rect">
            <a:avLst/>
          </a:prstGeom>
          <a:solidFill>
            <a:srgbClr val="DDE4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C3EEDFA-04BE-B705-622C-5DB43C42F50C}"/>
              </a:ext>
            </a:extLst>
          </p:cNvPr>
          <p:cNvSpPr/>
          <p:nvPr/>
        </p:nvSpPr>
        <p:spPr bwMode="auto">
          <a:xfrm>
            <a:off x="533400" y="3558322"/>
            <a:ext cx="457796" cy="203597"/>
          </a:xfrm>
          <a:prstGeom prst="rect">
            <a:avLst/>
          </a:prstGeom>
          <a:solidFill>
            <a:srgbClr val="DD35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CCB90F68-7281-3230-E6C9-6D8F9ED91DB5}"/>
              </a:ext>
            </a:extLst>
          </p:cNvPr>
          <p:cNvSpPr txBox="1"/>
          <p:nvPr/>
        </p:nvSpPr>
        <p:spPr bwMode="auto">
          <a:xfrm>
            <a:off x="1221875" y="3201082"/>
            <a:ext cx="2398473" cy="289643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marL="38100" marR="3810">
              <a:lnSpc>
                <a:spcPts val="2100"/>
              </a:lnSpc>
              <a:spcBef>
                <a:spcPts val="2250"/>
              </a:spcBef>
              <a:defRPr/>
            </a:pPr>
            <a:r>
              <a:rPr lang="ru-RU" sz="1500" dirty="0">
                <a:solidFill>
                  <a:srgbClr val="0C4A65"/>
                </a:solidFill>
              </a:rPr>
              <a:t>2019-2023</a:t>
            </a:r>
          </a:p>
        </p:txBody>
      </p:sp>
      <p:sp>
        <p:nvSpPr>
          <p:cNvPr id="13" name="object 5">
            <a:extLst>
              <a:ext uri="{FF2B5EF4-FFF2-40B4-BE49-F238E27FC236}">
                <a16:creationId xmlns:a16="http://schemas.microsoft.com/office/drawing/2014/main" id="{22BEA811-FEFE-12AF-1074-5C7F568DED2B}"/>
              </a:ext>
            </a:extLst>
          </p:cNvPr>
          <p:cNvSpPr txBox="1"/>
          <p:nvPr/>
        </p:nvSpPr>
        <p:spPr bwMode="auto">
          <a:xfrm>
            <a:off x="1227623" y="3510825"/>
            <a:ext cx="2398473" cy="289643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marL="38100" marR="3810">
              <a:lnSpc>
                <a:spcPts val="2100"/>
              </a:lnSpc>
              <a:spcBef>
                <a:spcPts val="2250"/>
              </a:spcBef>
              <a:defRPr/>
            </a:pPr>
            <a:r>
              <a:rPr lang="ru-RU" sz="1500" dirty="0">
                <a:solidFill>
                  <a:srgbClr val="0C4A65"/>
                </a:solidFill>
              </a:rPr>
              <a:t>2024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D3A48A1E-B520-569D-0302-F35033D7F603}"/>
              </a:ext>
            </a:extLst>
          </p:cNvPr>
          <p:cNvCxnSpPr/>
          <p:nvPr/>
        </p:nvCxnSpPr>
        <p:spPr>
          <a:xfrm>
            <a:off x="533400" y="3985325"/>
            <a:ext cx="457796" cy="0"/>
          </a:xfrm>
          <a:prstGeom prst="line">
            <a:avLst/>
          </a:prstGeom>
          <a:ln w="28575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ject 5">
            <a:extLst>
              <a:ext uri="{FF2B5EF4-FFF2-40B4-BE49-F238E27FC236}">
                <a16:creationId xmlns:a16="http://schemas.microsoft.com/office/drawing/2014/main" id="{11DC9A9E-4701-AB6F-AE02-8B26351CFAFF}"/>
              </a:ext>
            </a:extLst>
          </p:cNvPr>
          <p:cNvSpPr txBox="1"/>
          <p:nvPr/>
        </p:nvSpPr>
        <p:spPr bwMode="auto">
          <a:xfrm>
            <a:off x="1216126" y="3883970"/>
            <a:ext cx="1857662" cy="755861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marL="38100" marR="3810">
              <a:lnSpc>
                <a:spcPts val="1350"/>
              </a:lnSpc>
              <a:spcBef>
                <a:spcPts val="2250"/>
              </a:spcBef>
              <a:defRPr/>
            </a:pPr>
            <a:r>
              <a:rPr lang="en-US" sz="1350" dirty="0">
                <a:solidFill>
                  <a:srgbClr val="0C4A65"/>
                </a:solidFill>
              </a:rPr>
              <a:t>Material Venture Restructurings (including Exits </a:t>
            </a:r>
            <a:br>
              <a:rPr lang="en-US" sz="1350" dirty="0">
                <a:solidFill>
                  <a:srgbClr val="0C4A65"/>
                </a:solidFill>
              </a:rPr>
            </a:br>
            <a:r>
              <a:rPr lang="en-US" sz="1350" dirty="0">
                <a:solidFill>
                  <a:srgbClr val="0C4A65"/>
                </a:solidFill>
              </a:rPr>
              <a:t>and Terminations</a:t>
            </a:r>
            <a:endParaRPr lang="ru-RU" sz="1350" dirty="0">
              <a:solidFill>
                <a:srgbClr val="0C4A65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B35823-1D51-1DEA-2687-95E7C688E2F2}"/>
              </a:ext>
            </a:extLst>
          </p:cNvPr>
          <p:cNvSpPr txBox="1"/>
          <p:nvPr/>
        </p:nvSpPr>
        <p:spPr bwMode="auto">
          <a:xfrm>
            <a:off x="343193" y="6441725"/>
            <a:ext cx="3345684" cy="707781"/>
          </a:xfrm>
          <a:prstGeom prst="rect">
            <a:avLst/>
          </a:prstGeom>
          <a:noFill/>
        </p:spPr>
        <p:txBody>
          <a:bodyPr wrap="square" lIns="27000" tIns="27000" rIns="27000" bIns="27000" rtlCol="0">
            <a:noAutofit/>
          </a:bodyPr>
          <a:lstStyle/>
          <a:p>
            <a:pPr algn="l">
              <a:defRPr/>
            </a:pPr>
            <a:r>
              <a:rPr lang="ru-RU" sz="1050" i="1" dirty="0">
                <a:solidFill>
                  <a:srgbClr val="0C4A65"/>
                </a:solidFill>
              </a:rPr>
              <a:t>Источник: </a:t>
            </a:r>
            <a:r>
              <a:rPr lang="en-US" sz="1050" i="1" dirty="0">
                <a:solidFill>
                  <a:srgbClr val="0C4A65"/>
                </a:solidFill>
              </a:rPr>
              <a:t>Ankura</a:t>
            </a:r>
            <a:r>
              <a:rPr lang="ru-RU" sz="1050" i="1" dirty="0">
                <a:solidFill>
                  <a:srgbClr val="0C4A65"/>
                </a:solidFill>
              </a:rPr>
              <a:t> </a:t>
            </a:r>
            <a:r>
              <a:rPr lang="en-US" sz="1050" i="1" dirty="0">
                <a:solidFill>
                  <a:srgbClr val="0C4A65"/>
                </a:solidFill>
              </a:rPr>
              <a:t>Joint Venture Index</a:t>
            </a:r>
            <a:endParaRPr lang="ru-RU" sz="1050" i="1" dirty="0">
              <a:solidFill>
                <a:srgbClr val="0C4A65"/>
              </a:solidFill>
            </a:endParaRPr>
          </a:p>
          <a:p>
            <a:pPr algn="l">
              <a:defRPr/>
            </a:pPr>
            <a:endParaRPr lang="ru-RU" sz="1500" i="1" dirty="0">
              <a:solidFill>
                <a:srgbClr val="0C4A65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DB6278C-2A37-69C0-D0C6-0736765175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775" y="2596336"/>
            <a:ext cx="7121248" cy="482536"/>
          </a:xfrm>
          <a:prstGeom prst="rect">
            <a:avLst/>
          </a:prstGeom>
        </p:spPr>
      </p:pic>
      <p:pic>
        <p:nvPicPr>
          <p:cNvPr id="18" name="Рисунок 17" descr="Изображение выглядит как Шрифт, текст, белый, Графика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386AE565-63E0-781C-EFEE-4C79B6612B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251" y="4682092"/>
            <a:ext cx="2173544" cy="47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667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018A5093-25B0-173D-5509-ED2789C8AE4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" name="object 5">
            <a:extLst>
              <a:ext uri="{FF2B5EF4-FFF2-40B4-BE49-F238E27FC236}">
                <a16:creationId xmlns:a16="http://schemas.microsoft.com/office/drawing/2014/main" id="{57ECF435-BE95-E6B7-773E-3356A9F8ED4F}"/>
              </a:ext>
            </a:extLst>
          </p:cNvPr>
          <p:cNvSpPr txBox="1"/>
          <p:nvPr/>
        </p:nvSpPr>
        <p:spPr bwMode="auto">
          <a:xfrm>
            <a:off x="2426662" y="2350369"/>
            <a:ext cx="4910810" cy="765286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algn="r">
              <a:defRPr/>
            </a:pPr>
            <a:r>
              <a:rPr lang="en-US" sz="1500" dirty="0">
                <a:ln w="0"/>
                <a:solidFill>
                  <a:srgbClr val="0C4A65"/>
                </a:solidFill>
              </a:rPr>
              <a:t>M&amp;A </a:t>
            </a:r>
            <a:r>
              <a:rPr lang="ru-RU" sz="1500" dirty="0">
                <a:ln w="0"/>
                <a:solidFill>
                  <a:srgbClr val="0C4A65"/>
                </a:solidFill>
              </a:rPr>
              <a:t>будет ключевым </a:t>
            </a:r>
            <a:br>
              <a:rPr lang="ru-RU" sz="1500" dirty="0">
                <a:ln w="0"/>
                <a:solidFill>
                  <a:srgbClr val="0C4A65"/>
                </a:solidFill>
              </a:rPr>
            </a:br>
            <a:r>
              <a:rPr lang="ru-RU" sz="1500" dirty="0">
                <a:ln w="0"/>
                <a:solidFill>
                  <a:srgbClr val="0C4A65"/>
                </a:solidFill>
              </a:rPr>
              <a:t>инструментом следующие 3-5 лет</a:t>
            </a:r>
          </a:p>
          <a:p>
            <a:pPr marL="9525">
              <a:spcBef>
                <a:spcPts val="75"/>
              </a:spcBef>
              <a:defRPr/>
            </a:pPr>
            <a:endParaRPr sz="1650" dirty="0">
              <a:latin typeface="Golos Text"/>
              <a:cs typeface="Golos Text"/>
            </a:endParaRPr>
          </a:p>
        </p:txBody>
      </p:sp>
      <p:sp>
        <p:nvSpPr>
          <p:cNvPr id="10" name="object 2">
            <a:extLst>
              <a:ext uri="{FF2B5EF4-FFF2-40B4-BE49-F238E27FC236}">
                <a16:creationId xmlns:a16="http://schemas.microsoft.com/office/drawing/2014/main" id="{32AB14AC-398F-9F80-15DF-79F5F73ED4EC}"/>
              </a:ext>
            </a:extLst>
          </p:cNvPr>
          <p:cNvSpPr txBox="1"/>
          <p:nvPr/>
        </p:nvSpPr>
        <p:spPr bwMode="auto">
          <a:xfrm>
            <a:off x="522683" y="554013"/>
            <a:ext cx="8817719" cy="847488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>
            <a:lvl1pPr>
              <a:defRPr sz="3000" b="1" i="0">
                <a:solidFill>
                  <a:srgbClr val="0C4A65"/>
                </a:solidFill>
                <a:latin typeface="TT Travels Text DemiBold"/>
                <a:ea typeface="+mj-ea"/>
                <a:cs typeface="TT Travels Text DemiBold"/>
              </a:defRPr>
            </a:lvl1pPr>
          </a:lstStyle>
          <a:p>
            <a:pPr marL="9525">
              <a:lnSpc>
                <a:spcPts val="3300"/>
              </a:lnSpc>
              <a:spcBef>
                <a:spcPts val="75"/>
              </a:spcBef>
              <a:defRPr/>
            </a:pPr>
            <a:r>
              <a:rPr lang="ru-RU" sz="2400" b="0" dirty="0">
                <a:latin typeface="Arial" panose="020B0604020202020204" pitchFamily="34" charset="0"/>
                <a:cs typeface="Arial" panose="020B0604020202020204" pitchFamily="34" charset="0"/>
              </a:rPr>
              <a:t>ПАРТНЕРСТВА  РАССМАТРИВАЮТСЯ КАК КЛЮЧЕВОЙ ИНСТРУМЕНТ РОСТА БИЗНЕСА В ТЕКУЩИХ УСЛОВИЯХ</a:t>
            </a:r>
          </a:p>
        </p:txBody>
      </p:sp>
      <p:pic>
        <p:nvPicPr>
          <p:cNvPr id="11" name="Рисунок 10" descr="Изображение выглядит как снимок экрана, Красочность, Графика,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5AA0E9E-A96E-F9AF-5B8A-BE45CE309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782" y="2893199"/>
            <a:ext cx="7862888" cy="27950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F201A68-F71E-61F2-98F9-BB75F5D7E858}"/>
              </a:ext>
            </a:extLst>
          </p:cNvPr>
          <p:cNvSpPr txBox="1"/>
          <p:nvPr/>
        </p:nvSpPr>
        <p:spPr bwMode="auto">
          <a:xfrm>
            <a:off x="490625" y="2297514"/>
            <a:ext cx="67960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b="1" dirty="0">
                <a:ln w="0"/>
                <a:solidFill>
                  <a:srgbClr val="0C4A65"/>
                </a:solidFill>
              </a:rPr>
              <a:t>% </a:t>
            </a:r>
            <a:r>
              <a:rPr lang="ru-RU" b="1" dirty="0">
                <a:ln w="0"/>
                <a:solidFill>
                  <a:srgbClr val="0C4A65"/>
                </a:solidFill>
              </a:rPr>
              <a:t>респондентов, по отраслям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D8ED55-0651-C171-7ECD-18C279B056C9}"/>
              </a:ext>
            </a:extLst>
          </p:cNvPr>
          <p:cNvSpPr txBox="1"/>
          <p:nvPr/>
        </p:nvSpPr>
        <p:spPr bwMode="auto">
          <a:xfrm>
            <a:off x="491582" y="2912522"/>
            <a:ext cx="6796013" cy="3618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75"/>
              </a:spcAft>
              <a:defRPr/>
            </a:pPr>
            <a:r>
              <a:rPr lang="en-US" sz="1650" dirty="0">
                <a:ln w="0"/>
                <a:solidFill>
                  <a:srgbClr val="0C4A65"/>
                </a:solidFill>
              </a:rPr>
              <a:t>Financial services &amp; insurance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r>
              <a:rPr lang="en-US" sz="1650" dirty="0">
                <a:ln w="0"/>
                <a:solidFill>
                  <a:srgbClr val="0C4A65"/>
                </a:solidFill>
              </a:rPr>
              <a:t>Energy and utilities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r>
              <a:rPr lang="en-US" sz="1650" b="1" dirty="0">
                <a:ln w="0"/>
                <a:solidFill>
                  <a:srgbClr val="0C4A65"/>
                </a:solidFill>
              </a:rPr>
              <a:t>Average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r>
              <a:rPr lang="en-US" sz="1650" dirty="0">
                <a:ln w="0"/>
                <a:solidFill>
                  <a:srgbClr val="0C4A65"/>
                </a:solidFill>
              </a:rPr>
              <a:t>Technology &amp; telecom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r>
              <a:rPr lang="en-US" sz="1650" dirty="0">
                <a:ln w="0"/>
                <a:solidFill>
                  <a:srgbClr val="0C4A65"/>
                </a:solidFill>
              </a:rPr>
              <a:t>Healthcare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r>
              <a:rPr lang="en-US" sz="1650" dirty="0">
                <a:ln w="0"/>
                <a:solidFill>
                  <a:srgbClr val="0C4A65"/>
                </a:solidFill>
              </a:rPr>
              <a:t>Retail, consumer goods, e-commerce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r>
              <a:rPr lang="en-US" sz="1650" dirty="0">
                <a:ln w="0"/>
                <a:solidFill>
                  <a:srgbClr val="0C4A65"/>
                </a:solidFill>
              </a:rPr>
              <a:t>Manufacturing and industrial</a:t>
            </a:r>
            <a:endParaRPr sz="1650" dirty="0"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endParaRPr lang="ru-RU" sz="1350" dirty="0">
              <a:ln w="0"/>
              <a:solidFill>
                <a:srgbClr val="0C4A65"/>
              </a:solidFill>
            </a:endParaRPr>
          </a:p>
          <a:p>
            <a:pPr>
              <a:spcAft>
                <a:spcPts val="1275"/>
              </a:spcAft>
              <a:defRPr/>
            </a:pPr>
            <a:endParaRPr lang="ru-RU" sz="1350" dirty="0">
              <a:ln w="0"/>
              <a:solidFill>
                <a:srgbClr val="0C4A65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103767-582F-1677-DCB1-E2278A1D0BB2}"/>
              </a:ext>
            </a:extLst>
          </p:cNvPr>
          <p:cNvSpPr txBox="1"/>
          <p:nvPr/>
        </p:nvSpPr>
        <p:spPr bwMode="auto">
          <a:xfrm>
            <a:off x="5676092" y="2932997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12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3E8B71-D4CE-6844-5ECF-3C839F1BD917}"/>
              </a:ext>
            </a:extLst>
          </p:cNvPr>
          <p:cNvSpPr txBox="1"/>
          <p:nvPr/>
        </p:nvSpPr>
        <p:spPr bwMode="auto">
          <a:xfrm>
            <a:off x="3712728" y="3339722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50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C1A113-3650-4052-7AA3-36193329FCA4}"/>
              </a:ext>
            </a:extLst>
          </p:cNvPr>
          <p:cNvSpPr txBox="1"/>
          <p:nvPr/>
        </p:nvSpPr>
        <p:spPr bwMode="auto">
          <a:xfrm>
            <a:off x="4956523" y="3753027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26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B9BD900-ECC1-3F8C-DCB0-B138BCC50158}"/>
              </a:ext>
            </a:extLst>
          </p:cNvPr>
          <p:cNvSpPr txBox="1"/>
          <p:nvPr/>
        </p:nvSpPr>
        <p:spPr bwMode="auto">
          <a:xfrm>
            <a:off x="4911702" y="4555392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</a:rPr>
              <a:t>28</a:t>
            </a:r>
            <a:endParaRPr sz="165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EAC0454-490B-DE77-C1B9-BBD925E03C73}"/>
              </a:ext>
            </a:extLst>
          </p:cNvPr>
          <p:cNvSpPr txBox="1"/>
          <p:nvPr/>
        </p:nvSpPr>
        <p:spPr bwMode="auto">
          <a:xfrm>
            <a:off x="5231634" y="4981446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21</a:t>
            </a:r>
            <a:endParaRPr sz="1650" dirty="0">
              <a:solidFill>
                <a:srgbClr val="0C4A65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292C03-29B5-C903-52C0-832C397355AC}"/>
              </a:ext>
            </a:extLst>
          </p:cNvPr>
          <p:cNvSpPr txBox="1"/>
          <p:nvPr/>
        </p:nvSpPr>
        <p:spPr bwMode="auto">
          <a:xfrm>
            <a:off x="4606538" y="5391076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31</a:t>
            </a:r>
            <a:endParaRPr sz="1650" dirty="0">
              <a:solidFill>
                <a:srgbClr val="0C4A65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D893E5-4B5B-0255-320D-1C395A7D31B2}"/>
              </a:ext>
            </a:extLst>
          </p:cNvPr>
          <p:cNvSpPr txBox="1"/>
          <p:nvPr/>
        </p:nvSpPr>
        <p:spPr bwMode="auto">
          <a:xfrm>
            <a:off x="10331890" y="2912521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60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72943D-FC17-C904-5BD2-4BC388BB5A31}"/>
              </a:ext>
            </a:extLst>
          </p:cNvPr>
          <p:cNvSpPr txBox="1"/>
          <p:nvPr/>
        </p:nvSpPr>
        <p:spPr bwMode="auto">
          <a:xfrm>
            <a:off x="9753774" y="3310979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50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A0CA39-D775-06CB-40F9-F49365D92FBF}"/>
              </a:ext>
            </a:extLst>
          </p:cNvPr>
          <p:cNvSpPr txBox="1"/>
          <p:nvPr/>
        </p:nvSpPr>
        <p:spPr bwMode="auto">
          <a:xfrm>
            <a:off x="9381732" y="3747516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43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3B94CEF-3438-6D34-51CD-20F70CFB8448}"/>
              </a:ext>
            </a:extLst>
          </p:cNvPr>
          <p:cNvSpPr txBox="1"/>
          <p:nvPr/>
        </p:nvSpPr>
        <p:spPr bwMode="auto">
          <a:xfrm>
            <a:off x="9230506" y="4144720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42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42D8EA-2CF8-DE3D-A8CA-C371D0462942}"/>
              </a:ext>
            </a:extLst>
          </p:cNvPr>
          <p:cNvSpPr txBox="1"/>
          <p:nvPr/>
        </p:nvSpPr>
        <p:spPr bwMode="auto">
          <a:xfrm>
            <a:off x="8634853" y="4552920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28</a:t>
            </a:r>
            <a:endParaRPr sz="1650" dirty="0">
              <a:solidFill>
                <a:srgbClr val="0C4A65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906796A-27EC-B343-0F7D-961615E292CF}"/>
              </a:ext>
            </a:extLst>
          </p:cNvPr>
          <p:cNvSpPr txBox="1"/>
          <p:nvPr/>
        </p:nvSpPr>
        <p:spPr bwMode="auto">
          <a:xfrm>
            <a:off x="9014871" y="4990811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38</a:t>
            </a:r>
            <a:endParaRPr sz="1650" dirty="0">
              <a:solidFill>
                <a:srgbClr val="0C4A65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0738C7F-5430-FC45-B281-28160AFA0337}"/>
              </a:ext>
            </a:extLst>
          </p:cNvPr>
          <p:cNvSpPr txBox="1"/>
          <p:nvPr/>
        </p:nvSpPr>
        <p:spPr bwMode="auto">
          <a:xfrm>
            <a:off x="9254590" y="5396961"/>
            <a:ext cx="1211293" cy="34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50" dirty="0">
                <a:ln w="0"/>
                <a:solidFill>
                  <a:srgbClr val="0C4A65"/>
                </a:solidFill>
              </a:rPr>
              <a:t>41</a:t>
            </a:r>
            <a:endParaRPr sz="1650" dirty="0">
              <a:solidFill>
                <a:srgbClr val="0C4A65"/>
              </a:solidFill>
            </a:endParaRPr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B2B41BB8-B39A-9248-072A-705F7778E975}"/>
              </a:ext>
            </a:extLst>
          </p:cNvPr>
          <p:cNvSpPr txBox="1"/>
          <p:nvPr/>
        </p:nvSpPr>
        <p:spPr bwMode="auto">
          <a:xfrm>
            <a:off x="7451278" y="2350368"/>
            <a:ext cx="4910810" cy="765286"/>
          </a:xfrm>
          <a:prstGeom prst="rect">
            <a:avLst/>
          </a:prstGeom>
        </p:spPr>
        <p:txBody>
          <a:bodyPr vert="horz" wrap="square" lIns="27000" tIns="9525" rIns="27000" bIns="27000" rtlCol="0">
            <a:spAutoFit/>
          </a:bodyPr>
          <a:lstStyle/>
          <a:p>
            <a:pPr algn="l">
              <a:defRPr/>
            </a:pPr>
            <a:r>
              <a:rPr lang="ru-RU" sz="1500" dirty="0">
                <a:ln w="0"/>
                <a:solidFill>
                  <a:srgbClr val="0C4A65"/>
                </a:solidFill>
              </a:rPr>
              <a:t>Партнерства будут ключевым </a:t>
            </a:r>
            <a:br>
              <a:rPr lang="ru-RU" sz="1500" dirty="0">
                <a:ln w="0"/>
                <a:solidFill>
                  <a:srgbClr val="0C4A65"/>
                </a:solidFill>
              </a:rPr>
            </a:br>
            <a:r>
              <a:rPr lang="ru-RU" sz="1500" dirty="0">
                <a:ln w="0"/>
                <a:solidFill>
                  <a:srgbClr val="0C4A65"/>
                </a:solidFill>
              </a:rPr>
              <a:t>инструментом следующие 3-5 лет</a:t>
            </a:r>
          </a:p>
          <a:p>
            <a:pPr marL="9525">
              <a:spcBef>
                <a:spcPts val="75"/>
              </a:spcBef>
              <a:defRPr/>
            </a:pPr>
            <a:endParaRPr sz="1650" dirty="0">
              <a:latin typeface="Golos Text"/>
              <a:cs typeface="Golos Text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E2F05B1-C7B4-94E0-8B31-7CC6AC6B1980}"/>
              </a:ext>
            </a:extLst>
          </p:cNvPr>
          <p:cNvSpPr txBox="1"/>
          <p:nvPr/>
        </p:nvSpPr>
        <p:spPr bwMode="auto">
          <a:xfrm>
            <a:off x="346948" y="6445663"/>
            <a:ext cx="4162127" cy="707781"/>
          </a:xfrm>
          <a:prstGeom prst="rect">
            <a:avLst/>
          </a:prstGeom>
          <a:noFill/>
        </p:spPr>
        <p:txBody>
          <a:bodyPr wrap="square" lIns="27000" tIns="27000" rIns="27000" bIns="27000" rtlCol="0">
            <a:noAutofit/>
          </a:bodyPr>
          <a:lstStyle/>
          <a:p>
            <a:pPr algn="l">
              <a:defRPr/>
            </a:pPr>
            <a:r>
              <a:rPr lang="ru-RU" sz="1050" i="1" dirty="0">
                <a:solidFill>
                  <a:srgbClr val="0C4A65"/>
                </a:solidFill>
              </a:rPr>
              <a:t>Источник: </a:t>
            </a:r>
            <a:r>
              <a:rPr lang="en-US" sz="1050" i="1" dirty="0">
                <a:solidFill>
                  <a:srgbClr val="0C4A65"/>
                </a:solidFill>
              </a:rPr>
              <a:t>BCG</a:t>
            </a:r>
            <a:r>
              <a:rPr lang="ru-RU" sz="1050" i="1" dirty="0">
                <a:solidFill>
                  <a:srgbClr val="0C4A65"/>
                </a:solidFill>
              </a:rPr>
              <a:t>,</a:t>
            </a:r>
            <a:r>
              <a:rPr lang="en-US" sz="1050" i="1" dirty="0">
                <a:solidFill>
                  <a:srgbClr val="0C4A65"/>
                </a:solidFill>
              </a:rPr>
              <a:t> </a:t>
            </a:r>
            <a:r>
              <a:rPr lang="ru-RU" sz="1050" i="1" dirty="0">
                <a:solidFill>
                  <a:srgbClr val="0C4A65"/>
                </a:solidFill>
              </a:rPr>
              <a:t>май 2025, </a:t>
            </a:r>
            <a:r>
              <a:rPr lang="en-US" sz="1050" i="1" dirty="0">
                <a:solidFill>
                  <a:srgbClr val="0C4A65"/>
                </a:solidFill>
              </a:rPr>
              <a:t>N=167</a:t>
            </a:r>
            <a:endParaRPr lang="ru-RU" sz="1050" i="1" dirty="0">
              <a:solidFill>
                <a:srgbClr val="0C4A6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579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1BEEED-446C-CDBA-15D4-FE062313DCAF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D281A4-3C66-7691-35C0-26A3C9E3F5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207" cy="6858000"/>
          </a:xfrm>
          <a:prstGeom prst="rect">
            <a:avLst/>
          </a:prstGeom>
          <a:solidFill>
            <a:srgbClr val="000000"/>
          </a:solidFill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97AFBB0-60BF-2567-2F48-ED4DD332AE0E}"/>
              </a:ext>
            </a:extLst>
          </p:cNvPr>
          <p:cNvSpPr/>
          <p:nvPr/>
        </p:nvSpPr>
        <p:spPr>
          <a:xfrm>
            <a:off x="0" y="6355080"/>
            <a:ext cx="1270907" cy="502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22BFA985-9006-36B7-A93B-849721967546}"/>
              </a:ext>
            </a:extLst>
          </p:cNvPr>
          <p:cNvSpPr/>
          <p:nvPr/>
        </p:nvSpPr>
        <p:spPr>
          <a:xfrm>
            <a:off x="8360229" y="6413136"/>
            <a:ext cx="3352800" cy="251460"/>
          </a:xfrm>
          <a:prstGeom prst="rect">
            <a:avLst/>
          </a:prstGeom>
          <a:solidFill>
            <a:srgbClr val="F2F0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6768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147</Words>
  <Application>Microsoft Macintosh PowerPoint</Application>
  <PresentationFormat>Широкоэкранный</PresentationFormat>
  <Paragraphs>39</Paragraphs>
  <Slides>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Golos Text</vt:lpstr>
      <vt:lpstr>TT Travels Text DemiBold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Ekaterina Kvaternyuk</dc:creator>
  <cp:lastModifiedBy>Ekaterina Kvaternyuk</cp:lastModifiedBy>
  <cp:revision>13</cp:revision>
  <dcterms:created xsi:type="dcterms:W3CDTF">2026-04-12T13:32:51Z</dcterms:created>
  <dcterms:modified xsi:type="dcterms:W3CDTF">2026-04-22T21:01:20Z</dcterms:modified>
</cp:coreProperties>
</file>